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799763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557" autoAdjust="0"/>
  </p:normalViewPr>
  <p:slideViewPr>
    <p:cSldViewPr snapToGrid="0">
      <p:cViewPr varScale="1">
        <p:scale>
          <a:sx n="36" d="100"/>
          <a:sy n="36" d="100"/>
        </p:scale>
        <p:origin x="192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767462"/>
            <a:ext cx="9179799" cy="3759917"/>
          </a:xfrm>
        </p:spPr>
        <p:txBody>
          <a:bodyPr anchor="b"/>
          <a:lstStyle>
            <a:lvl1pPr algn="ctr">
              <a:defRPr sz="7087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5672376"/>
            <a:ext cx="8099822" cy="2607442"/>
          </a:xfrm>
        </p:spPr>
        <p:txBody>
          <a:bodyPr/>
          <a:lstStyle>
            <a:lvl1pPr marL="0" indent="0" algn="ctr">
              <a:buNone/>
              <a:defRPr sz="2835"/>
            </a:lvl1pPr>
            <a:lvl2pPr marL="539999" indent="0" algn="ctr">
              <a:buNone/>
              <a:defRPr sz="2362"/>
            </a:lvl2pPr>
            <a:lvl3pPr marL="1079998" indent="0" algn="ctr">
              <a:buNone/>
              <a:defRPr sz="2126"/>
            </a:lvl3pPr>
            <a:lvl4pPr marL="1619997" indent="0" algn="ctr">
              <a:buNone/>
              <a:defRPr sz="1890"/>
            </a:lvl4pPr>
            <a:lvl5pPr marL="2159996" indent="0" algn="ctr">
              <a:buNone/>
              <a:defRPr sz="1890"/>
            </a:lvl5pPr>
            <a:lvl6pPr marL="2699995" indent="0" algn="ctr">
              <a:buNone/>
              <a:defRPr sz="1890"/>
            </a:lvl6pPr>
            <a:lvl7pPr marL="3239994" indent="0" algn="ctr">
              <a:buNone/>
              <a:defRPr sz="1890"/>
            </a:lvl7pPr>
            <a:lvl8pPr marL="3779992" indent="0" algn="ctr">
              <a:buNone/>
              <a:defRPr sz="1890"/>
            </a:lvl8pPr>
            <a:lvl9pPr marL="4319991" indent="0" algn="ctr">
              <a:buNone/>
              <a:defRPr sz="189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9920-863F-4A63-AAF9-9933BEA24522}" type="datetimeFigureOut">
              <a:rPr lang="en-GB" smtClean="0"/>
              <a:t>11/07/2024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A608-1674-4F45-95E6-40B7D15A40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000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9920-863F-4A63-AAF9-9933BEA24522}" type="datetimeFigureOut">
              <a:rPr lang="en-GB" smtClean="0"/>
              <a:t>11/07/2024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A608-1674-4F45-95E6-40B7D15A40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99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1" y="574987"/>
            <a:ext cx="2328699" cy="91523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574987"/>
            <a:ext cx="6851100" cy="91523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9920-863F-4A63-AAF9-9933BEA24522}" type="datetimeFigureOut">
              <a:rPr lang="en-GB" smtClean="0"/>
              <a:t>11/07/2024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A608-1674-4F45-95E6-40B7D15A40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1809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9920-863F-4A63-AAF9-9933BEA24522}" type="datetimeFigureOut">
              <a:rPr lang="en-GB" smtClean="0"/>
              <a:t>11/07/2024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A608-1674-4F45-95E6-40B7D15A40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8431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2692444"/>
            <a:ext cx="9314796" cy="4492401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7227345"/>
            <a:ext cx="9314796" cy="2362447"/>
          </a:xfrm>
        </p:spPr>
        <p:txBody>
          <a:bodyPr/>
          <a:lstStyle>
            <a:lvl1pPr marL="0" indent="0">
              <a:buNone/>
              <a:defRPr sz="2835">
                <a:solidFill>
                  <a:schemeClr val="tx1"/>
                </a:solidFill>
              </a:defRPr>
            </a:lvl1pPr>
            <a:lvl2pPr marL="539999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2pPr>
            <a:lvl3pPr marL="1079998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3pPr>
            <a:lvl4pPr marL="161999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4pPr>
            <a:lvl5pPr marL="2159996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5pPr>
            <a:lvl6pPr marL="2699995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6pPr>
            <a:lvl7pPr marL="3239994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7pPr>
            <a:lvl8pPr marL="3779992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8pPr>
            <a:lvl9pPr marL="431999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9920-863F-4A63-AAF9-9933BEA24522}" type="datetimeFigureOut">
              <a:rPr lang="en-GB" smtClean="0"/>
              <a:t>11/07/2024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A608-1674-4F45-95E6-40B7D15A40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211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2874937"/>
            <a:ext cx="4589899" cy="685235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2874937"/>
            <a:ext cx="4589899" cy="685235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9920-863F-4A63-AAF9-9933BEA24522}" type="datetimeFigureOut">
              <a:rPr lang="en-GB" smtClean="0"/>
              <a:t>11/07/2024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A608-1674-4F45-95E6-40B7D15A40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511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574990"/>
            <a:ext cx="9314796" cy="208745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2647443"/>
            <a:ext cx="4568805" cy="1297471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3944914"/>
            <a:ext cx="4568805" cy="58023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2647443"/>
            <a:ext cx="4591306" cy="1297471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3944914"/>
            <a:ext cx="4591306" cy="58023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9920-863F-4A63-AAF9-9933BEA24522}" type="datetimeFigureOut">
              <a:rPr lang="en-GB" smtClean="0"/>
              <a:t>11/07/2024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A608-1674-4F45-95E6-40B7D15A40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48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9920-863F-4A63-AAF9-9933BEA24522}" type="datetimeFigureOut">
              <a:rPr lang="en-GB" smtClean="0"/>
              <a:t>11/07/2024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A608-1674-4F45-95E6-40B7D15A40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24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9920-863F-4A63-AAF9-9933BEA24522}" type="datetimeFigureOut">
              <a:rPr lang="en-GB" smtClean="0"/>
              <a:t>11/07/2024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A608-1674-4F45-95E6-40B7D15A40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15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719984"/>
            <a:ext cx="3483205" cy="2519945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554968"/>
            <a:ext cx="5467380" cy="7674832"/>
          </a:xfrm>
        </p:spPr>
        <p:txBody>
          <a:bodyPr/>
          <a:lstStyle>
            <a:lvl1pPr>
              <a:defRPr sz="3780"/>
            </a:lvl1pPr>
            <a:lvl2pPr>
              <a:defRPr sz="3307"/>
            </a:lvl2pPr>
            <a:lvl3pPr>
              <a:defRPr sz="2835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3239929"/>
            <a:ext cx="3483205" cy="6002369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9920-863F-4A63-AAF9-9933BEA24522}" type="datetimeFigureOut">
              <a:rPr lang="en-GB" smtClean="0"/>
              <a:t>11/07/2024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A608-1674-4F45-95E6-40B7D15A40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0182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719984"/>
            <a:ext cx="3483205" cy="2519945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554968"/>
            <a:ext cx="5467380" cy="7674832"/>
          </a:xfrm>
        </p:spPr>
        <p:txBody>
          <a:bodyPr anchor="t"/>
          <a:lstStyle>
            <a:lvl1pPr marL="0" indent="0">
              <a:buNone/>
              <a:defRPr sz="3780"/>
            </a:lvl1pPr>
            <a:lvl2pPr marL="539999" indent="0">
              <a:buNone/>
              <a:defRPr sz="3307"/>
            </a:lvl2pPr>
            <a:lvl3pPr marL="1079998" indent="0">
              <a:buNone/>
              <a:defRPr sz="2835"/>
            </a:lvl3pPr>
            <a:lvl4pPr marL="1619997" indent="0">
              <a:buNone/>
              <a:defRPr sz="2362"/>
            </a:lvl4pPr>
            <a:lvl5pPr marL="2159996" indent="0">
              <a:buNone/>
              <a:defRPr sz="2362"/>
            </a:lvl5pPr>
            <a:lvl6pPr marL="2699995" indent="0">
              <a:buNone/>
              <a:defRPr sz="2362"/>
            </a:lvl6pPr>
            <a:lvl7pPr marL="3239994" indent="0">
              <a:buNone/>
              <a:defRPr sz="2362"/>
            </a:lvl7pPr>
            <a:lvl8pPr marL="3779992" indent="0">
              <a:buNone/>
              <a:defRPr sz="2362"/>
            </a:lvl8pPr>
            <a:lvl9pPr marL="4319991" indent="0">
              <a:buNone/>
              <a:defRPr sz="2362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3239929"/>
            <a:ext cx="3483205" cy="6002369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9920-863F-4A63-AAF9-9933BEA24522}" type="datetimeFigureOut">
              <a:rPr lang="en-GB" smtClean="0"/>
              <a:t>11/07/2024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A608-1674-4F45-95E6-40B7D15A40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982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574990"/>
            <a:ext cx="9314796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2874937"/>
            <a:ext cx="9314796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10009783"/>
            <a:ext cx="242994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C9920-863F-4A63-AAF9-9933BEA24522}" type="datetimeFigureOut">
              <a:rPr lang="en-GB" smtClean="0"/>
              <a:t>11/07/2024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10009783"/>
            <a:ext cx="364492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10009783"/>
            <a:ext cx="242994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FA608-1674-4F45-95E6-40B7D15A40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1444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79998" rtl="0" eaLnBrk="1" latinLnBrk="0" hangingPunct="1">
        <a:lnSpc>
          <a:spcPct val="90000"/>
        </a:lnSpc>
        <a:spcBef>
          <a:spcPct val="0"/>
        </a:spcBef>
        <a:buNone/>
        <a:defRPr sz="51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9" indent="-269999" algn="l" defTabSz="1079998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09998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349997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889996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29995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69994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09993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49992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89991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39999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79998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19997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59996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99995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39994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79992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19991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67711BBB-5808-C950-6CC3-EEE6A805D1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791546"/>
              </p:ext>
            </p:extLst>
          </p:nvPr>
        </p:nvGraphicFramePr>
        <p:xfrm>
          <a:off x="-1" y="0"/>
          <a:ext cx="10799764" cy="1049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972">
                  <a:extLst>
                    <a:ext uri="{9D8B030D-6E8A-4147-A177-3AD203B41FA5}">
                      <a16:colId xmlns:a16="http://schemas.microsoft.com/office/drawing/2014/main" val="2760133299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226794213"/>
                    </a:ext>
                  </a:extLst>
                </a:gridCol>
                <a:gridCol w="4474029">
                  <a:extLst>
                    <a:ext uri="{9D8B030D-6E8A-4147-A177-3AD203B41FA5}">
                      <a16:colId xmlns:a16="http://schemas.microsoft.com/office/drawing/2014/main" val="1192403610"/>
                    </a:ext>
                  </a:extLst>
                </a:gridCol>
                <a:gridCol w="4513263">
                  <a:extLst>
                    <a:ext uri="{9D8B030D-6E8A-4147-A177-3AD203B41FA5}">
                      <a16:colId xmlns:a16="http://schemas.microsoft.com/office/drawing/2014/main" val="3352691809"/>
                    </a:ext>
                  </a:extLst>
                </a:gridCol>
              </a:tblGrid>
              <a:tr h="1168990">
                <a:tc>
                  <a:txBody>
                    <a:bodyPr/>
                    <a:lstStyle/>
                    <a:p>
                      <a:pPr algn="ctr"/>
                      <a:endParaRPr lang="en-US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3200" noProof="0" dirty="0">
                          <a:solidFill>
                            <a:schemeClr val="tx1"/>
                          </a:solidFill>
                        </a:rPr>
                        <a:t>Independent variable</a:t>
                      </a:r>
                    </a:p>
                    <a:p>
                      <a:pPr algn="ctr"/>
                      <a:r>
                        <a:rPr lang="en-GB" sz="2000" noProof="0" dirty="0">
                          <a:solidFill>
                            <a:schemeClr val="tx1"/>
                          </a:solidFill>
                        </a:rPr>
                        <a:t>You are trying to predict the dependent variable based on it.</a:t>
                      </a:r>
                    </a:p>
                    <a:p>
                      <a:pPr algn="ctr"/>
                      <a:r>
                        <a:rPr lang="en-GB" sz="2000" noProof="0" dirty="0">
                          <a:solidFill>
                            <a:schemeClr val="tx1"/>
                          </a:solidFill>
                        </a:rPr>
                        <a:t>Usually on x-axis (horizontal</a:t>
                      </a:r>
                      <a:r>
                        <a:rPr lang="cs-CZ" sz="2000" noProof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→</a:t>
                      </a:r>
                      <a:r>
                        <a:rPr lang="cs-CZ" sz="2000" dirty="0"/>
                        <a:t> </a:t>
                      </a:r>
                      <a:r>
                        <a:rPr lang="en-GB" sz="2000" noProof="0" dirty="0">
                          <a:solidFill>
                            <a:schemeClr val="tx1"/>
                          </a:solidFill>
                        </a:rPr>
                        <a:t>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71091"/>
                  </a:ext>
                </a:extLst>
              </a:tr>
              <a:tr h="930977">
                <a:tc rowSpan="3">
                  <a:txBody>
                    <a:bodyPr/>
                    <a:lstStyle/>
                    <a:p>
                      <a:pPr algn="ctr"/>
                      <a:r>
                        <a:rPr lang="en-GB" sz="3200" b="1" noProof="0" dirty="0">
                          <a:solidFill>
                            <a:schemeClr val="tx1"/>
                          </a:solidFill>
                        </a:rPr>
                        <a:t>Dependent variable</a:t>
                      </a:r>
                    </a:p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</a:rPr>
                        <a:t>What are you interested in analysing, dependent on the independent variables.</a:t>
                      </a:r>
                    </a:p>
                    <a:p>
                      <a:pPr algn="ctr"/>
                      <a:r>
                        <a:rPr lang="en-GB" sz="2000" b="1" noProof="0" dirty="0">
                          <a:solidFill>
                            <a:schemeClr val="tx1"/>
                          </a:solidFill>
                        </a:rPr>
                        <a:t>Usually on y-axis (</a:t>
                      </a:r>
                      <a:r>
                        <a:rPr lang="en-GB" sz="1950" b="1" noProof="0" dirty="0">
                          <a:solidFill>
                            <a:schemeClr val="tx1"/>
                          </a:solidFill>
                        </a:rPr>
                        <a:t>vertical</a:t>
                      </a:r>
                      <a:r>
                        <a:rPr lang="cs-CZ" sz="1950" b="1" noProof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000" b="1" dirty="0"/>
                        <a:t>→</a:t>
                      </a:r>
                      <a:r>
                        <a:rPr lang="cs-CZ" sz="2000" b="1" dirty="0"/>
                        <a:t> </a:t>
                      </a:r>
                      <a:r>
                        <a:rPr lang="en-GB" sz="2000" b="1" noProof="0" dirty="0">
                          <a:solidFill>
                            <a:schemeClr val="tx1"/>
                          </a:solidFill>
                        </a:rPr>
                        <a:t>).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7999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Continuous</a:t>
                      </a:r>
                      <a:endParaRPr lang="cs-CZ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107999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95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numbers, any value, decimals, measurable</a:t>
                      </a:r>
                    </a:p>
                    <a:p>
                      <a:pPr marL="0" marR="0" lvl="0" indent="0" algn="ctr" defTabSz="107999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95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(time, weight, height, volume, …)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Discrete</a:t>
                      </a:r>
                      <a:endParaRPr lang="cs-CZ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GB" sz="195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categories, only certain values, no divisions</a:t>
                      </a:r>
                      <a:br>
                        <a:rPr lang="en-GB" sz="195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95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(categories, binary data, …)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935802"/>
                  </a:ext>
                </a:extLst>
              </a:tr>
              <a:tr h="4138805">
                <a:tc v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Continuous</a:t>
                      </a:r>
                    </a:p>
                  </a:txBody>
                  <a:tcPr marL="6350" marR="6350" marT="635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noProof="0" dirty="0"/>
                        <a:t>Regression analysis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GB" sz="2000" b="0" noProof="0" dirty="0"/>
                        <a:t>Linear, non-linear, …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GB" sz="1800" b="1" dirty="0"/>
                        <a:t>”</a:t>
                      </a:r>
                      <a:r>
                        <a:rPr lang="en-GB" sz="1950" b="1" i="1" noProof="0" dirty="0"/>
                        <a:t>What is the impact of one or more continuous variables on continuous dependent variable?“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ANOVA</a:t>
                      </a:r>
                    </a:p>
                    <a:p>
                      <a:pPr algn="ctr" fontAlgn="ctr"/>
                      <a:r>
                        <a:rPr lang="cs-CZ" sz="20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Parametric</a:t>
                      </a:r>
                      <a:r>
                        <a:rPr lang="cs-CZ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/non-</a:t>
                      </a:r>
                      <a:r>
                        <a:rPr lang="cs-CZ" sz="20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parametric</a:t>
                      </a:r>
                      <a:r>
                        <a:rPr lang="cs-CZ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cs-CZ" sz="20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Kruskal</a:t>
                      </a:r>
                      <a:r>
                        <a:rPr lang="cs-CZ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-Wallis)</a:t>
                      </a:r>
                      <a:endParaRPr lang="en-GB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GB" sz="1800" b="1" dirty="0"/>
                        <a:t>”</a:t>
                      </a:r>
                      <a:r>
                        <a:rPr lang="en-GB" sz="1950" b="1" i="1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 we predict value of the dependent variable by knowing that the sample belongs to some discrete category?“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793298"/>
                  </a:ext>
                </a:extLst>
              </a:tr>
              <a:tr h="4080885">
                <a:tc vMerge="1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Discrete</a:t>
                      </a:r>
                    </a:p>
                  </a:txBody>
                  <a:tcPr marL="6350" marR="6350" marT="635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Logistic regression</a:t>
                      </a:r>
                    </a:p>
                    <a:p>
                      <a:pPr marL="0" indent="0" algn="ctr" fontAlgn="ctr">
                        <a:buFontTx/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Typical for binary dependent variable</a:t>
                      </a:r>
                    </a:p>
                    <a:p>
                      <a:pPr marL="0" indent="0" algn="ctr" fontAlgn="ctr">
                        <a:buFontTx/>
                        <a:buNone/>
                      </a:pPr>
                      <a:r>
                        <a:rPr lang="en-GB" sz="1800" b="1" dirty="0"/>
                        <a:t>”</a:t>
                      </a:r>
                      <a:r>
                        <a:rPr lang="en-GB" sz="1950" b="1" i="1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 we predict if an event will happen based on value of a continuous variable?“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Contingency table</a:t>
                      </a:r>
                      <a:br>
                        <a:rPr lang="en-GB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2000" b="0" i="1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Χ</a:t>
                      </a:r>
                      <a:r>
                        <a:rPr lang="en-GB" sz="2000" baseline="30000" noProof="0" dirty="0"/>
                        <a:t>2</a:t>
                      </a:r>
                      <a:r>
                        <a:rPr lang="en-GB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Fisher's exact, and other test</a:t>
                      </a:r>
                      <a:r>
                        <a:rPr lang="cs-CZ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endParaRPr lang="en-GB" sz="2000" b="0" i="1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GB" sz="1800" b="1" dirty="0"/>
                        <a:t>”</a:t>
                      </a:r>
                      <a:r>
                        <a:rPr lang="en-GB" sz="1950" b="1" i="1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 the occurrences distributed randomly or non-randomly through the categories?“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532900"/>
                  </a:ext>
                </a:extLst>
              </a:tr>
            </a:tbl>
          </a:graphicData>
        </a:graphic>
      </p:graphicFrame>
      <p:pic>
        <p:nvPicPr>
          <p:cNvPr id="27" name="Obrázek 26" descr="Example of regression analysis: Impact of age on height of infants.">
            <a:extLst>
              <a:ext uri="{FF2B5EF4-FFF2-40B4-BE49-F238E27FC236}">
                <a16:creationId xmlns:a16="http://schemas.microsoft.com/office/drawing/2014/main" id="{097E8299-5543-0203-4D9A-7853A8366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06802" y="3997216"/>
            <a:ext cx="4058533" cy="2344153"/>
          </a:xfrm>
          <a:prstGeom prst="rect">
            <a:avLst/>
          </a:prstGeom>
          <a:ln w="31750">
            <a:solidFill>
              <a:schemeClr val="accent1"/>
            </a:solidFill>
          </a:ln>
        </p:spPr>
      </p:pic>
      <p:pic>
        <p:nvPicPr>
          <p:cNvPr id="5" name="Obrázek 4" descr="Example of ANOVA plot: Impact of soil and fertility on weight of watermelon.">
            <a:extLst>
              <a:ext uri="{FF2B5EF4-FFF2-40B4-BE49-F238E27FC236}">
                <a16:creationId xmlns:a16="http://schemas.microsoft.com/office/drawing/2014/main" id="{268B10DB-9602-716A-3C21-AEB0502987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30774" y="4013545"/>
            <a:ext cx="4057576" cy="2343599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pic>
        <p:nvPicPr>
          <p:cNvPr id="8" name="Obrázek 7" descr="Example of logistic regression: Chance of being accepted to university based on GPA.&#10;">
            <a:extLst>
              <a:ext uri="{FF2B5EF4-FFF2-40B4-BE49-F238E27FC236}">
                <a16:creationId xmlns:a16="http://schemas.microsoft.com/office/drawing/2014/main" id="{8F11C839-6EA1-CB8A-E17D-977890233D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06802" y="8056195"/>
            <a:ext cx="4057576" cy="2343599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20" name="TextovéPole 19">
            <a:extLst>
              <a:ext uri="{FF2B5EF4-FFF2-40B4-BE49-F238E27FC236}">
                <a16:creationId xmlns:a16="http://schemas.microsoft.com/office/drawing/2014/main" id="{B110E1FA-3CFD-8230-CAD1-B49DB94B8D9B}"/>
              </a:ext>
            </a:extLst>
          </p:cNvPr>
          <p:cNvSpPr txBox="1"/>
          <p:nvPr/>
        </p:nvSpPr>
        <p:spPr>
          <a:xfrm>
            <a:off x="7115104" y="7737769"/>
            <a:ext cx="659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table</a:t>
            </a:r>
            <a:endParaRPr lang="en-GB" dirty="0"/>
          </a:p>
        </p:txBody>
      </p:sp>
      <p:graphicFrame>
        <p:nvGraphicFramePr>
          <p:cNvPr id="17" name="Tabulka 17">
            <a:extLst>
              <a:ext uri="{FF2B5EF4-FFF2-40B4-BE49-F238E27FC236}">
                <a16:creationId xmlns:a16="http://schemas.microsoft.com/office/drawing/2014/main" id="{442200A2-767F-A11B-CD7C-C006065C06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766768"/>
              </p:ext>
            </p:extLst>
          </p:nvPr>
        </p:nvGraphicFramePr>
        <p:xfrm>
          <a:off x="6465458" y="8053812"/>
          <a:ext cx="1958832" cy="2343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67">
                  <a:extLst>
                    <a:ext uri="{9D8B030D-6E8A-4147-A177-3AD203B41FA5}">
                      <a16:colId xmlns:a16="http://schemas.microsoft.com/office/drawing/2014/main" val="2759149218"/>
                    </a:ext>
                  </a:extLst>
                </a:gridCol>
                <a:gridCol w="587828">
                  <a:extLst>
                    <a:ext uri="{9D8B030D-6E8A-4147-A177-3AD203B41FA5}">
                      <a16:colId xmlns:a16="http://schemas.microsoft.com/office/drawing/2014/main" val="3897310725"/>
                    </a:ext>
                  </a:extLst>
                </a:gridCol>
                <a:gridCol w="578937">
                  <a:extLst>
                    <a:ext uri="{9D8B030D-6E8A-4147-A177-3AD203B41FA5}">
                      <a16:colId xmlns:a16="http://schemas.microsoft.com/office/drawing/2014/main" val="3841518579"/>
                    </a:ext>
                  </a:extLst>
                </a:gridCol>
              </a:tblGrid>
              <a:tr h="581152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YES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NO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9239756"/>
                  </a:ext>
                </a:extLst>
              </a:tr>
              <a:tr h="728814">
                <a:tc>
                  <a:txBody>
                    <a:bodyPr/>
                    <a:lstStyle/>
                    <a:p>
                      <a:pPr algn="ctr"/>
                      <a:r>
                        <a:rPr lang="en-GB" sz="1400" noProof="0" dirty="0"/>
                        <a:t>athletes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8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8403608"/>
                  </a:ext>
                </a:extLst>
              </a:tr>
              <a:tr h="1033633">
                <a:tc>
                  <a:txBody>
                    <a:bodyPr/>
                    <a:lstStyle/>
                    <a:p>
                      <a:pPr algn="ctr"/>
                      <a:r>
                        <a:rPr lang="en-GB" sz="1400" noProof="0" dirty="0"/>
                        <a:t>non-athletes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7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7313692"/>
                  </a:ext>
                </a:extLst>
              </a:tr>
            </a:tbl>
          </a:graphicData>
        </a:graphic>
      </p:graphicFrame>
      <p:sp>
        <p:nvSpPr>
          <p:cNvPr id="24" name="TextovéPole 23">
            <a:extLst>
              <a:ext uri="{FF2B5EF4-FFF2-40B4-BE49-F238E27FC236}">
                <a16:creationId xmlns:a16="http://schemas.microsoft.com/office/drawing/2014/main" id="{25B8B75F-6351-33DB-5486-D28385039F1D}"/>
              </a:ext>
            </a:extLst>
          </p:cNvPr>
          <p:cNvSpPr txBox="1"/>
          <p:nvPr/>
        </p:nvSpPr>
        <p:spPr>
          <a:xfrm>
            <a:off x="8922358" y="7727456"/>
            <a:ext cx="1341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visualisation</a:t>
            </a:r>
          </a:p>
        </p:txBody>
      </p:sp>
      <p:pic>
        <p:nvPicPr>
          <p:cNvPr id="19" name="Obrázek 18" descr="Example of visualisation of contingency table: Number of smokers in groups of athletes and non-athletes.">
            <a:extLst>
              <a:ext uri="{FF2B5EF4-FFF2-40B4-BE49-F238E27FC236}">
                <a16:creationId xmlns:a16="http://schemas.microsoft.com/office/drawing/2014/main" id="{7199C417-3D1C-118E-9B41-E263885566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22264" y="8055309"/>
            <a:ext cx="2098745" cy="2343598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249056DE-BE55-275F-93A5-F4418E026DBF}"/>
              </a:ext>
            </a:extLst>
          </p:cNvPr>
          <p:cNvSpPr txBox="1"/>
          <p:nvPr/>
        </p:nvSpPr>
        <p:spPr>
          <a:xfrm>
            <a:off x="-73744" y="10496670"/>
            <a:ext cx="10947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Concept by </a:t>
            </a:r>
            <a:r>
              <a:rPr lang="en-GB" sz="1200" b="1" dirty="0"/>
              <a:t>Jeff Nekola</a:t>
            </a:r>
            <a:r>
              <a:rPr lang="cs-CZ" sz="1200" b="1" dirty="0"/>
              <a:t> and </a:t>
            </a:r>
            <a:r>
              <a:rPr lang="en-GB" sz="1200" b="1" dirty="0"/>
              <a:t>Barbora Winterová</a:t>
            </a:r>
            <a:r>
              <a:rPr lang="cs-CZ" sz="1200" dirty="0"/>
              <a:t> (Masaryk University, </a:t>
            </a:r>
            <a:r>
              <a:rPr lang="cs-CZ" sz="1200" dirty="0" err="1"/>
              <a:t>Czechia</a:t>
            </a:r>
            <a:r>
              <a:rPr lang="cs-CZ" sz="1200" dirty="0"/>
              <a:t>). </a:t>
            </a:r>
            <a:r>
              <a:rPr lang="cs-CZ" sz="1200" dirty="0" err="1"/>
              <a:t>Visualised</a:t>
            </a:r>
            <a:r>
              <a:rPr lang="cs-CZ" sz="1200" b="1" dirty="0"/>
              <a:t> </a:t>
            </a:r>
            <a:r>
              <a:rPr lang="en-GB" sz="1200" dirty="0"/>
              <a:t>in </a:t>
            </a:r>
            <a:r>
              <a:rPr lang="en-GB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R: A language and environment for statistical computing</a:t>
            </a:r>
            <a:r>
              <a:rPr lang="en-GB" sz="1200" i="1" dirty="0"/>
              <a:t>. 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20862319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</TotalTime>
  <Words>214</Words>
  <Application>Microsoft Office PowerPoint</Application>
  <PresentationFormat>Vlastní</PresentationFormat>
  <Paragraphs>35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Barbora Winterová</dc:creator>
  <cp:lastModifiedBy>Barbora Winterová</cp:lastModifiedBy>
  <cp:revision>14</cp:revision>
  <dcterms:created xsi:type="dcterms:W3CDTF">2022-06-29T17:48:21Z</dcterms:created>
  <dcterms:modified xsi:type="dcterms:W3CDTF">2024-07-11T09:14:33Z</dcterms:modified>
</cp:coreProperties>
</file>